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2AFE60-B1E7-42F5-A882-954262CBDB44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154E83A-9877-46E2-9B18-443F3A42A808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своевременное выявление и комплексное обследование детей от 2 до 7 лет, испытывающих трудности в освоении образовательной программы дошкольного образования, развитии и социальной адаптации, организация их психолого-педагогического сопровождения, исходя из индивидуальных особенностей развития каждого ребенка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7E8EAF-129B-4BFC-BCC9-5C11D5F41AF1}" type="parTrans" cxnId="{7860F452-2587-469F-A5FC-6460C775DBD5}">
      <dgm:prSet/>
      <dgm:spPr/>
      <dgm:t>
        <a:bodyPr/>
        <a:lstStyle/>
        <a:p>
          <a:endParaRPr lang="ru-RU"/>
        </a:p>
      </dgm:t>
    </dgm:pt>
    <dgm:pt modelId="{97A4F0D0-50DF-4A69-9909-B4DC5E40D619}" type="sibTrans" cxnId="{7860F452-2587-469F-A5FC-6460C775DBD5}">
      <dgm:prSet/>
      <dgm:spPr/>
      <dgm:t>
        <a:bodyPr/>
        <a:lstStyle/>
        <a:p>
          <a:endParaRPr lang="ru-RU"/>
        </a:p>
      </dgm:t>
    </dgm:pt>
    <dgm:pt modelId="{C36A5141-B8A9-404A-9C6F-BF4E625F555C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разработка и реализация комплекса мероприятий психолого-педагогического сопровождения детей с ОВЗ (по результатам обследования ТПМПК) 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FE05FF-EDB0-4B6B-A443-0497B945BB70}" type="parTrans" cxnId="{D07DBC4B-33EE-428B-BBCE-693358D27BA9}">
      <dgm:prSet/>
      <dgm:spPr/>
      <dgm:t>
        <a:bodyPr/>
        <a:lstStyle/>
        <a:p>
          <a:endParaRPr lang="ru-RU"/>
        </a:p>
      </dgm:t>
    </dgm:pt>
    <dgm:pt modelId="{B436BE6C-983F-4C56-AA41-E08D9942B2DA}" type="sibTrans" cxnId="{D07DBC4B-33EE-428B-BBCE-693358D27BA9}">
      <dgm:prSet/>
      <dgm:spPr/>
      <dgm:t>
        <a:bodyPr/>
        <a:lstStyle/>
        <a:p>
          <a:endParaRPr lang="ru-RU"/>
        </a:p>
      </dgm:t>
    </dgm:pt>
    <dgm:pt modelId="{A5AD2A38-2947-43AA-BF4E-2C767F823E6B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оказание консультационной помощи родителям (законным представителям), работникам образовательной организации по вопросам воспитания, обучения и коррекции нарушений развития у воспитанников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ECD6AC-2797-41A6-A2B1-A5BEF375A807}" type="parTrans" cxnId="{B443FDAA-56D7-4C57-AC64-93DCADDF0029}">
      <dgm:prSet/>
      <dgm:spPr/>
      <dgm:t>
        <a:bodyPr/>
        <a:lstStyle/>
        <a:p>
          <a:endParaRPr lang="ru-RU"/>
        </a:p>
      </dgm:t>
    </dgm:pt>
    <dgm:pt modelId="{21212CC8-DF0F-4561-9130-A73D0FAC1BA0}" type="sibTrans" cxnId="{B443FDAA-56D7-4C57-AC64-93DCADDF0029}">
      <dgm:prSet/>
      <dgm:spPr/>
      <dgm:t>
        <a:bodyPr/>
        <a:lstStyle/>
        <a:p>
          <a:endParaRPr lang="ru-RU"/>
        </a:p>
      </dgm:t>
    </dgm:pt>
    <dgm:pt modelId="{C03DB018-3F73-403B-A933-3CA68E41E95C}" type="pres">
      <dgm:prSet presAssocID="{6E2AFE60-B1E7-42F5-A882-954262CBDB4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2B2BF-29A9-4869-A067-70CB7E61F338}" type="pres">
      <dgm:prSet presAssocID="{C154E83A-9877-46E2-9B18-443F3A42A808}" presName="parentLin" presStyleCnt="0"/>
      <dgm:spPr/>
      <dgm:t>
        <a:bodyPr/>
        <a:lstStyle/>
        <a:p>
          <a:endParaRPr lang="ru-RU"/>
        </a:p>
      </dgm:t>
    </dgm:pt>
    <dgm:pt modelId="{5EBCCEF7-B8BF-49AA-A32F-C65737780667}" type="pres">
      <dgm:prSet presAssocID="{C154E83A-9877-46E2-9B18-443F3A42A80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CB3C7B1-5EC8-4B13-9F40-6D2118BA1598}" type="pres">
      <dgm:prSet presAssocID="{C154E83A-9877-46E2-9B18-443F3A42A808}" presName="parentText" presStyleLbl="node1" presStyleIdx="0" presStyleCnt="3" custScaleX="142857" custScaleY="1264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2064A-A220-46BF-BCA3-33A3B3A12DB7}" type="pres">
      <dgm:prSet presAssocID="{C154E83A-9877-46E2-9B18-443F3A42A808}" presName="negativeSpace" presStyleCnt="0"/>
      <dgm:spPr/>
      <dgm:t>
        <a:bodyPr/>
        <a:lstStyle/>
        <a:p>
          <a:endParaRPr lang="ru-RU"/>
        </a:p>
      </dgm:t>
    </dgm:pt>
    <dgm:pt modelId="{893E6193-9CED-4728-AE1D-E8B8C043F0EF}" type="pres">
      <dgm:prSet presAssocID="{C154E83A-9877-46E2-9B18-443F3A42A80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C41F6-7013-4B91-A207-3AC2E0469B29}" type="pres">
      <dgm:prSet presAssocID="{97A4F0D0-50DF-4A69-9909-B4DC5E40D619}" presName="spaceBetweenRectangles" presStyleCnt="0"/>
      <dgm:spPr/>
      <dgm:t>
        <a:bodyPr/>
        <a:lstStyle/>
        <a:p>
          <a:endParaRPr lang="ru-RU"/>
        </a:p>
      </dgm:t>
    </dgm:pt>
    <dgm:pt modelId="{7F73BFBA-AABC-4D9D-97B5-8E13AE415EBE}" type="pres">
      <dgm:prSet presAssocID="{C36A5141-B8A9-404A-9C6F-BF4E625F555C}" presName="parentLin" presStyleCnt="0"/>
      <dgm:spPr/>
      <dgm:t>
        <a:bodyPr/>
        <a:lstStyle/>
        <a:p>
          <a:endParaRPr lang="ru-RU"/>
        </a:p>
      </dgm:t>
    </dgm:pt>
    <dgm:pt modelId="{B77C7CE9-11BE-41CA-8E1F-36527EBFE58B}" type="pres">
      <dgm:prSet presAssocID="{C36A5141-B8A9-404A-9C6F-BF4E625F555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A3F6134-B308-4646-BCE4-2DD6DFB1850A}" type="pres">
      <dgm:prSet presAssocID="{C36A5141-B8A9-404A-9C6F-BF4E625F555C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D5CF72-2663-497E-B700-76841C134F98}" type="pres">
      <dgm:prSet presAssocID="{C36A5141-B8A9-404A-9C6F-BF4E625F555C}" presName="negativeSpace" presStyleCnt="0"/>
      <dgm:spPr/>
      <dgm:t>
        <a:bodyPr/>
        <a:lstStyle/>
        <a:p>
          <a:endParaRPr lang="ru-RU"/>
        </a:p>
      </dgm:t>
    </dgm:pt>
    <dgm:pt modelId="{EA4C9B68-C305-4A5E-BF45-ABB20D2F6625}" type="pres">
      <dgm:prSet presAssocID="{C36A5141-B8A9-404A-9C6F-BF4E625F555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4ED9D-7996-480C-AE87-08247297D1EA}" type="pres">
      <dgm:prSet presAssocID="{B436BE6C-983F-4C56-AA41-E08D9942B2DA}" presName="spaceBetweenRectangles" presStyleCnt="0"/>
      <dgm:spPr/>
      <dgm:t>
        <a:bodyPr/>
        <a:lstStyle/>
        <a:p>
          <a:endParaRPr lang="ru-RU"/>
        </a:p>
      </dgm:t>
    </dgm:pt>
    <dgm:pt modelId="{C0EFA736-D075-4BFB-BB96-6836CBA50995}" type="pres">
      <dgm:prSet presAssocID="{A5AD2A38-2947-43AA-BF4E-2C767F823E6B}" presName="parentLin" presStyleCnt="0"/>
      <dgm:spPr/>
      <dgm:t>
        <a:bodyPr/>
        <a:lstStyle/>
        <a:p>
          <a:endParaRPr lang="ru-RU"/>
        </a:p>
      </dgm:t>
    </dgm:pt>
    <dgm:pt modelId="{12AA38CE-396B-4323-8506-87A04E7577E3}" type="pres">
      <dgm:prSet presAssocID="{A5AD2A38-2947-43AA-BF4E-2C767F823E6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2DE7DDA-C1E7-433A-828F-CB7A8D2EF423}" type="pres">
      <dgm:prSet presAssocID="{A5AD2A38-2947-43AA-BF4E-2C767F823E6B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01443-9CA2-42F8-86F1-394E7EEDF0E9}" type="pres">
      <dgm:prSet presAssocID="{A5AD2A38-2947-43AA-BF4E-2C767F823E6B}" presName="negativeSpace" presStyleCnt="0"/>
      <dgm:spPr/>
      <dgm:t>
        <a:bodyPr/>
        <a:lstStyle/>
        <a:p>
          <a:endParaRPr lang="ru-RU"/>
        </a:p>
      </dgm:t>
    </dgm:pt>
    <dgm:pt modelId="{38E54E0A-0685-40FE-B497-C2D0AEA70BA0}" type="pres">
      <dgm:prSet presAssocID="{A5AD2A38-2947-43AA-BF4E-2C767F823E6B}" presName="childText" presStyleLbl="conFgAcc1" presStyleIdx="2" presStyleCnt="3" custLinFactNeighborX="3030" custLinFactNeighborY="-14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A2CDA3-0ECF-4A33-B800-DA65CC5B2A2F}" type="presOf" srcId="{C36A5141-B8A9-404A-9C6F-BF4E625F555C}" destId="{B77C7CE9-11BE-41CA-8E1F-36527EBFE58B}" srcOrd="0" destOrd="0" presId="urn:microsoft.com/office/officeart/2005/8/layout/list1"/>
    <dgm:cxn modelId="{C8503399-35F5-4C42-9705-7F7ECD4781CF}" type="presOf" srcId="{C154E83A-9877-46E2-9B18-443F3A42A808}" destId="{5EBCCEF7-B8BF-49AA-A32F-C65737780667}" srcOrd="0" destOrd="0" presId="urn:microsoft.com/office/officeart/2005/8/layout/list1"/>
    <dgm:cxn modelId="{5CDA2852-E50F-4A5D-B037-238B520331B9}" type="presOf" srcId="{A5AD2A38-2947-43AA-BF4E-2C767F823E6B}" destId="{02DE7DDA-C1E7-433A-828F-CB7A8D2EF423}" srcOrd="1" destOrd="0" presId="urn:microsoft.com/office/officeart/2005/8/layout/list1"/>
    <dgm:cxn modelId="{A814A8F9-BE69-467B-A51A-CA6D2B8B48B3}" type="presOf" srcId="{C36A5141-B8A9-404A-9C6F-BF4E625F555C}" destId="{DA3F6134-B308-4646-BCE4-2DD6DFB1850A}" srcOrd="1" destOrd="0" presId="urn:microsoft.com/office/officeart/2005/8/layout/list1"/>
    <dgm:cxn modelId="{7860F452-2587-469F-A5FC-6460C775DBD5}" srcId="{6E2AFE60-B1E7-42F5-A882-954262CBDB44}" destId="{C154E83A-9877-46E2-9B18-443F3A42A808}" srcOrd="0" destOrd="0" parTransId="{EB7E8EAF-129B-4BFC-BCC9-5C11D5F41AF1}" sibTransId="{97A4F0D0-50DF-4A69-9909-B4DC5E40D619}"/>
    <dgm:cxn modelId="{B443FDAA-56D7-4C57-AC64-93DCADDF0029}" srcId="{6E2AFE60-B1E7-42F5-A882-954262CBDB44}" destId="{A5AD2A38-2947-43AA-BF4E-2C767F823E6B}" srcOrd="2" destOrd="0" parTransId="{95ECD6AC-2797-41A6-A2B1-A5BEF375A807}" sibTransId="{21212CC8-DF0F-4561-9130-A73D0FAC1BA0}"/>
    <dgm:cxn modelId="{D07DBC4B-33EE-428B-BBCE-693358D27BA9}" srcId="{6E2AFE60-B1E7-42F5-A882-954262CBDB44}" destId="{C36A5141-B8A9-404A-9C6F-BF4E625F555C}" srcOrd="1" destOrd="0" parTransId="{12FE05FF-EDB0-4B6B-A443-0497B945BB70}" sibTransId="{B436BE6C-983F-4C56-AA41-E08D9942B2DA}"/>
    <dgm:cxn modelId="{F6504056-C997-40EB-9872-B5B00AE81D5B}" type="presOf" srcId="{A5AD2A38-2947-43AA-BF4E-2C767F823E6B}" destId="{12AA38CE-396B-4323-8506-87A04E7577E3}" srcOrd="0" destOrd="0" presId="urn:microsoft.com/office/officeart/2005/8/layout/list1"/>
    <dgm:cxn modelId="{A53CE842-6051-4524-ABD8-E25E605AB352}" type="presOf" srcId="{6E2AFE60-B1E7-42F5-A882-954262CBDB44}" destId="{C03DB018-3F73-403B-A933-3CA68E41E95C}" srcOrd="0" destOrd="0" presId="urn:microsoft.com/office/officeart/2005/8/layout/list1"/>
    <dgm:cxn modelId="{13709299-55D7-4860-904E-966722EB348B}" type="presOf" srcId="{C154E83A-9877-46E2-9B18-443F3A42A808}" destId="{3CB3C7B1-5EC8-4B13-9F40-6D2118BA1598}" srcOrd="1" destOrd="0" presId="urn:microsoft.com/office/officeart/2005/8/layout/list1"/>
    <dgm:cxn modelId="{AFB94AF1-24ED-4380-A967-62F3002C88C0}" type="presParOf" srcId="{C03DB018-3F73-403B-A933-3CA68E41E95C}" destId="{8FF2B2BF-29A9-4869-A067-70CB7E61F338}" srcOrd="0" destOrd="0" presId="urn:microsoft.com/office/officeart/2005/8/layout/list1"/>
    <dgm:cxn modelId="{2112CF0A-ED55-4A9A-A946-9BA7E4B3F2E7}" type="presParOf" srcId="{8FF2B2BF-29A9-4869-A067-70CB7E61F338}" destId="{5EBCCEF7-B8BF-49AA-A32F-C65737780667}" srcOrd="0" destOrd="0" presId="urn:microsoft.com/office/officeart/2005/8/layout/list1"/>
    <dgm:cxn modelId="{6C4DAF88-F33D-4EE6-B992-D63AA20CC52D}" type="presParOf" srcId="{8FF2B2BF-29A9-4869-A067-70CB7E61F338}" destId="{3CB3C7B1-5EC8-4B13-9F40-6D2118BA1598}" srcOrd="1" destOrd="0" presId="urn:microsoft.com/office/officeart/2005/8/layout/list1"/>
    <dgm:cxn modelId="{D0B10EEE-FAE8-41BA-BA9F-AF0E57DB7D34}" type="presParOf" srcId="{C03DB018-3F73-403B-A933-3CA68E41E95C}" destId="{7842064A-A220-46BF-BCA3-33A3B3A12DB7}" srcOrd="1" destOrd="0" presId="urn:microsoft.com/office/officeart/2005/8/layout/list1"/>
    <dgm:cxn modelId="{3CE84D2E-D389-4186-BAFF-25D1995EA8C1}" type="presParOf" srcId="{C03DB018-3F73-403B-A933-3CA68E41E95C}" destId="{893E6193-9CED-4728-AE1D-E8B8C043F0EF}" srcOrd="2" destOrd="0" presId="urn:microsoft.com/office/officeart/2005/8/layout/list1"/>
    <dgm:cxn modelId="{C7E7950A-971E-4389-BFFA-04CC337316E9}" type="presParOf" srcId="{C03DB018-3F73-403B-A933-3CA68E41E95C}" destId="{0B5C41F6-7013-4B91-A207-3AC2E0469B29}" srcOrd="3" destOrd="0" presId="urn:microsoft.com/office/officeart/2005/8/layout/list1"/>
    <dgm:cxn modelId="{47F60FC0-EA57-4313-84DD-B3EAABC1C319}" type="presParOf" srcId="{C03DB018-3F73-403B-A933-3CA68E41E95C}" destId="{7F73BFBA-AABC-4D9D-97B5-8E13AE415EBE}" srcOrd="4" destOrd="0" presId="urn:microsoft.com/office/officeart/2005/8/layout/list1"/>
    <dgm:cxn modelId="{AA9DFE5F-D22A-4214-AC7A-BCCF2492F5CA}" type="presParOf" srcId="{7F73BFBA-AABC-4D9D-97B5-8E13AE415EBE}" destId="{B77C7CE9-11BE-41CA-8E1F-36527EBFE58B}" srcOrd="0" destOrd="0" presId="urn:microsoft.com/office/officeart/2005/8/layout/list1"/>
    <dgm:cxn modelId="{9E5CA8AF-042F-4996-94F3-C26C3A8650BE}" type="presParOf" srcId="{7F73BFBA-AABC-4D9D-97B5-8E13AE415EBE}" destId="{DA3F6134-B308-4646-BCE4-2DD6DFB1850A}" srcOrd="1" destOrd="0" presId="urn:microsoft.com/office/officeart/2005/8/layout/list1"/>
    <dgm:cxn modelId="{14AD7597-5C99-44B1-A006-3225E47CE136}" type="presParOf" srcId="{C03DB018-3F73-403B-A933-3CA68E41E95C}" destId="{60D5CF72-2663-497E-B700-76841C134F98}" srcOrd="5" destOrd="0" presId="urn:microsoft.com/office/officeart/2005/8/layout/list1"/>
    <dgm:cxn modelId="{D72CFAE5-3767-4807-864D-A5B4C7FE99BD}" type="presParOf" srcId="{C03DB018-3F73-403B-A933-3CA68E41E95C}" destId="{EA4C9B68-C305-4A5E-BF45-ABB20D2F6625}" srcOrd="6" destOrd="0" presId="urn:microsoft.com/office/officeart/2005/8/layout/list1"/>
    <dgm:cxn modelId="{FC353EDC-7420-4FC1-98CA-6757D6D940BF}" type="presParOf" srcId="{C03DB018-3F73-403B-A933-3CA68E41E95C}" destId="{EA24ED9D-7996-480C-AE87-08247297D1EA}" srcOrd="7" destOrd="0" presId="urn:microsoft.com/office/officeart/2005/8/layout/list1"/>
    <dgm:cxn modelId="{31D8FA8F-DF90-4558-956D-43E53745B741}" type="presParOf" srcId="{C03DB018-3F73-403B-A933-3CA68E41E95C}" destId="{C0EFA736-D075-4BFB-BB96-6836CBA50995}" srcOrd="8" destOrd="0" presId="urn:microsoft.com/office/officeart/2005/8/layout/list1"/>
    <dgm:cxn modelId="{6BB46DC0-FD4C-41AB-A484-07114F36B5D6}" type="presParOf" srcId="{C0EFA736-D075-4BFB-BB96-6836CBA50995}" destId="{12AA38CE-396B-4323-8506-87A04E7577E3}" srcOrd="0" destOrd="0" presId="urn:microsoft.com/office/officeart/2005/8/layout/list1"/>
    <dgm:cxn modelId="{73A94510-5C1B-4007-8C64-C9CEB2633046}" type="presParOf" srcId="{C0EFA736-D075-4BFB-BB96-6836CBA50995}" destId="{02DE7DDA-C1E7-433A-828F-CB7A8D2EF423}" srcOrd="1" destOrd="0" presId="urn:microsoft.com/office/officeart/2005/8/layout/list1"/>
    <dgm:cxn modelId="{852DB71D-ADB7-4F69-B338-D4766FA45D6F}" type="presParOf" srcId="{C03DB018-3F73-403B-A933-3CA68E41E95C}" destId="{F3101443-9CA2-42F8-86F1-394E7EEDF0E9}" srcOrd="9" destOrd="0" presId="urn:microsoft.com/office/officeart/2005/8/layout/list1"/>
    <dgm:cxn modelId="{7C434B1A-FA85-4906-AC8E-02932F35A0A9}" type="presParOf" srcId="{C03DB018-3F73-403B-A933-3CA68E41E95C}" destId="{38E54E0A-0685-40FE-B497-C2D0AEA70BA0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1FEF67-CB1B-4664-9E93-B748A172C27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F432CE-8381-471E-AEEC-A4E21D52579B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12700"/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специалист консилиума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46977B-DB46-4775-A9C5-B3CC192AEDEA}" type="parTrans" cxnId="{7BFDEE07-C776-454B-8BD5-770D7F2532A5}">
      <dgm:prSet/>
      <dgm:spPr/>
      <dgm:t>
        <a:bodyPr/>
        <a:lstStyle/>
        <a:p>
          <a:endParaRPr lang="ru-RU"/>
        </a:p>
      </dgm:t>
    </dgm:pt>
    <dgm:pt modelId="{447A6E96-58E1-4C78-8112-D00652946103}" type="sibTrans" cxnId="{7BFDEE07-C776-454B-8BD5-770D7F2532A5}">
      <dgm:prSet/>
      <dgm:spPr/>
      <dgm:t>
        <a:bodyPr/>
        <a:lstStyle/>
        <a:p>
          <a:endParaRPr lang="ru-RU"/>
        </a:p>
      </dgm:t>
    </dgm:pt>
    <dgm:pt modelId="{47881E1A-6448-429B-B2B1-F3A82403818B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/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педагог-психолог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-определяет 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тип отклоняющегося развития, 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-проводит оценку 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причин и механизмов конкретного типа отклоняющегося развития, 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-определяет направления 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психологической коррекционной работы, ее последовательности и тактики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8CCAAD-AD7C-44FD-9D6A-E70FE581C162}" type="parTrans" cxnId="{365EB97E-EC06-4B5B-B7E6-D063161E8C85}">
      <dgm:prSet/>
      <dgm:spPr/>
      <dgm:t>
        <a:bodyPr/>
        <a:lstStyle/>
        <a:p>
          <a:endParaRPr lang="ru-RU"/>
        </a:p>
      </dgm:t>
    </dgm:pt>
    <dgm:pt modelId="{AD2269F1-D641-4744-9AAC-E7B402E15064}" type="sibTrans" cxnId="{365EB97E-EC06-4B5B-B7E6-D063161E8C85}">
      <dgm:prSet/>
      <dgm:spPr/>
      <dgm:t>
        <a:bodyPr/>
        <a:lstStyle/>
        <a:p>
          <a:endParaRPr lang="ru-RU"/>
        </a:p>
      </dgm:t>
    </dgm:pt>
    <dgm:pt modelId="{C71DB9C2-BB12-4E9F-A307-30D6B30D1E86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/>
      </dgm:spPr>
      <dgm:t>
        <a:bodyPr/>
        <a:lstStyle/>
        <a:p>
          <a:pPr algn="ctr"/>
          <a:endParaRPr lang="ru-RU" sz="2000" dirty="0" smtClean="0">
            <a:solidFill>
              <a:schemeClr val="tx1"/>
            </a:solidFill>
          </a:endParaRPr>
        </a:p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учитель-логопед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-выявляет 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характер речевого недоразвития 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-определяет 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условия и форму сопровождения, адекватные возможностям ребенка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8AF830-4BBD-40A7-96A1-BEF98F92A7FA}" type="parTrans" cxnId="{D81ACC59-1531-457D-A8DC-74C3349F2738}">
      <dgm:prSet/>
      <dgm:spPr/>
      <dgm:t>
        <a:bodyPr/>
        <a:lstStyle/>
        <a:p>
          <a:endParaRPr lang="ru-RU"/>
        </a:p>
      </dgm:t>
    </dgm:pt>
    <dgm:pt modelId="{11D06193-8D7D-4149-8DA9-7ACBE4216C8B}" type="sibTrans" cxnId="{D81ACC59-1531-457D-A8DC-74C3349F2738}">
      <dgm:prSet/>
      <dgm:spPr/>
      <dgm:t>
        <a:bodyPr/>
        <a:lstStyle/>
        <a:p>
          <a:endParaRPr lang="ru-RU"/>
        </a:p>
      </dgm:t>
    </dgm:pt>
    <dgm:pt modelId="{31C37F8C-4103-4976-A0E2-F65855DDC98E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/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воспитатель</a:t>
          </a:r>
        </a:p>
        <a:p>
          <a:pPr algn="l"/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-оценивает </a:t>
          </a:r>
          <a:r>
            <a:rPr lang="ru-RU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сформированность</a:t>
          </a: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образовательных навыков 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DBE49F-B0E9-4658-B3C5-EE609EDA58B9}" type="parTrans" cxnId="{FD1DF755-9F9C-4EB9-8B26-FDAF46AA3AB4}">
      <dgm:prSet/>
      <dgm:spPr/>
      <dgm:t>
        <a:bodyPr/>
        <a:lstStyle/>
        <a:p>
          <a:endParaRPr lang="ru-RU"/>
        </a:p>
      </dgm:t>
    </dgm:pt>
    <dgm:pt modelId="{C23981BA-AD7A-4A10-BD7E-FF81523B21FF}" type="sibTrans" cxnId="{FD1DF755-9F9C-4EB9-8B26-FDAF46AA3AB4}">
      <dgm:prSet/>
      <dgm:spPr/>
      <dgm:t>
        <a:bodyPr/>
        <a:lstStyle/>
        <a:p>
          <a:endParaRPr lang="ru-RU"/>
        </a:p>
      </dgm:t>
    </dgm:pt>
    <dgm:pt modelId="{46A90369-DED1-415F-A079-7FAFAD827509}" type="pres">
      <dgm:prSet presAssocID="{1D1FEF67-CB1B-4664-9E93-B748A172C2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CFAE814-A0F7-422D-A8CF-BA6DAB3AA471}" type="pres">
      <dgm:prSet presAssocID="{CCF432CE-8381-471E-AEEC-A4E21D52579B}" presName="hierRoot1" presStyleCnt="0">
        <dgm:presLayoutVars>
          <dgm:hierBranch val="init"/>
        </dgm:presLayoutVars>
      </dgm:prSet>
      <dgm:spPr/>
    </dgm:pt>
    <dgm:pt modelId="{A1216F3F-AD0E-4065-AFFD-8828D2D69E16}" type="pres">
      <dgm:prSet presAssocID="{CCF432CE-8381-471E-AEEC-A4E21D52579B}" presName="rootComposite1" presStyleCnt="0"/>
      <dgm:spPr/>
    </dgm:pt>
    <dgm:pt modelId="{844C5C6E-5987-4696-B066-85D6E1AB0EE6}" type="pres">
      <dgm:prSet presAssocID="{CCF432CE-8381-471E-AEEC-A4E21D52579B}" presName="rootText1" presStyleLbl="node0" presStyleIdx="0" presStyleCnt="1" custScaleX="183464" custLinFactNeighborX="-8025" custLinFactNeighborY="53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07E620-AB29-46CB-9A77-70FB4F5D9651}" type="pres">
      <dgm:prSet presAssocID="{CCF432CE-8381-471E-AEEC-A4E21D52579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B5FDBB5-FD3C-4D92-848A-C5FFC8BCAA81}" type="pres">
      <dgm:prSet presAssocID="{CCF432CE-8381-471E-AEEC-A4E21D52579B}" presName="hierChild2" presStyleCnt="0"/>
      <dgm:spPr/>
    </dgm:pt>
    <dgm:pt modelId="{BDB4977D-D862-4568-9805-8B1A061DBF16}" type="pres">
      <dgm:prSet presAssocID="{008CCAAD-AD7C-44FD-9D6A-E70FE581C162}" presName="Name37" presStyleLbl="parChTrans1D2" presStyleIdx="0" presStyleCnt="3"/>
      <dgm:spPr/>
      <dgm:t>
        <a:bodyPr/>
        <a:lstStyle/>
        <a:p>
          <a:endParaRPr lang="ru-RU"/>
        </a:p>
      </dgm:t>
    </dgm:pt>
    <dgm:pt modelId="{C730DAFF-C584-4011-A2E1-B78B16D3EBC6}" type="pres">
      <dgm:prSet presAssocID="{47881E1A-6448-429B-B2B1-F3A82403818B}" presName="hierRoot2" presStyleCnt="0">
        <dgm:presLayoutVars>
          <dgm:hierBranch val="init"/>
        </dgm:presLayoutVars>
      </dgm:prSet>
      <dgm:spPr/>
    </dgm:pt>
    <dgm:pt modelId="{46CEECDB-9065-4C23-8079-B1F47FC736D8}" type="pres">
      <dgm:prSet presAssocID="{47881E1A-6448-429B-B2B1-F3A82403818B}" presName="rootComposite" presStyleCnt="0"/>
      <dgm:spPr/>
    </dgm:pt>
    <dgm:pt modelId="{24058B35-AC8C-4F65-A169-F22D8E5FB4C2}" type="pres">
      <dgm:prSet presAssocID="{47881E1A-6448-429B-B2B1-F3A82403818B}" presName="rootText" presStyleLbl="node2" presStyleIdx="0" presStyleCnt="3" custScaleX="124440" custScaleY="463867" custLinFactNeighborX="-216" custLinFactNeighborY="-6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3155FD-621B-4C41-BB83-3BCA63E4657A}" type="pres">
      <dgm:prSet presAssocID="{47881E1A-6448-429B-B2B1-F3A82403818B}" presName="rootConnector" presStyleLbl="node2" presStyleIdx="0" presStyleCnt="3"/>
      <dgm:spPr/>
      <dgm:t>
        <a:bodyPr/>
        <a:lstStyle/>
        <a:p>
          <a:endParaRPr lang="ru-RU"/>
        </a:p>
      </dgm:t>
    </dgm:pt>
    <dgm:pt modelId="{5B2B66C3-83AA-47FC-BD60-9B649A3EDD99}" type="pres">
      <dgm:prSet presAssocID="{47881E1A-6448-429B-B2B1-F3A82403818B}" presName="hierChild4" presStyleCnt="0"/>
      <dgm:spPr/>
    </dgm:pt>
    <dgm:pt modelId="{CADBD577-7785-43C5-BB84-A82E5C8DAF5C}" type="pres">
      <dgm:prSet presAssocID="{47881E1A-6448-429B-B2B1-F3A82403818B}" presName="hierChild5" presStyleCnt="0"/>
      <dgm:spPr/>
    </dgm:pt>
    <dgm:pt modelId="{F6E08C6D-7E1C-4EE3-BE45-E9B926E132E9}" type="pres">
      <dgm:prSet presAssocID="{E18AF830-4BBD-40A7-96A1-BEF98F92A7FA}" presName="Name37" presStyleLbl="parChTrans1D2" presStyleIdx="1" presStyleCnt="3"/>
      <dgm:spPr/>
      <dgm:t>
        <a:bodyPr/>
        <a:lstStyle/>
        <a:p>
          <a:endParaRPr lang="ru-RU"/>
        </a:p>
      </dgm:t>
    </dgm:pt>
    <dgm:pt modelId="{9AD5D6E3-10C3-4C8B-BF23-7B3878919F55}" type="pres">
      <dgm:prSet presAssocID="{C71DB9C2-BB12-4E9F-A307-30D6B30D1E86}" presName="hierRoot2" presStyleCnt="0">
        <dgm:presLayoutVars>
          <dgm:hierBranch val="init"/>
        </dgm:presLayoutVars>
      </dgm:prSet>
      <dgm:spPr/>
    </dgm:pt>
    <dgm:pt modelId="{A1721EAA-BA6E-4D30-A7EC-19CB59C24800}" type="pres">
      <dgm:prSet presAssocID="{C71DB9C2-BB12-4E9F-A307-30D6B30D1E86}" presName="rootComposite" presStyleCnt="0"/>
      <dgm:spPr/>
    </dgm:pt>
    <dgm:pt modelId="{D047D267-F1EF-4AEF-9E17-23139139526C}" type="pres">
      <dgm:prSet presAssocID="{C71DB9C2-BB12-4E9F-A307-30D6B30D1E86}" presName="rootText" presStyleLbl="node2" presStyleIdx="1" presStyleCnt="3" custScaleX="114933" custScaleY="3357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1A7AE2-1665-492E-BC83-4A50BF51E1EA}" type="pres">
      <dgm:prSet presAssocID="{C71DB9C2-BB12-4E9F-A307-30D6B30D1E86}" presName="rootConnector" presStyleLbl="node2" presStyleIdx="1" presStyleCnt="3"/>
      <dgm:spPr/>
      <dgm:t>
        <a:bodyPr/>
        <a:lstStyle/>
        <a:p>
          <a:endParaRPr lang="ru-RU"/>
        </a:p>
      </dgm:t>
    </dgm:pt>
    <dgm:pt modelId="{8EA2E820-286F-4752-8BEE-73D0BEE820FC}" type="pres">
      <dgm:prSet presAssocID="{C71DB9C2-BB12-4E9F-A307-30D6B30D1E86}" presName="hierChild4" presStyleCnt="0"/>
      <dgm:spPr/>
    </dgm:pt>
    <dgm:pt modelId="{36CE3400-7902-4777-95EF-EEAE78301C38}" type="pres">
      <dgm:prSet presAssocID="{C71DB9C2-BB12-4E9F-A307-30D6B30D1E86}" presName="hierChild5" presStyleCnt="0"/>
      <dgm:spPr/>
    </dgm:pt>
    <dgm:pt modelId="{1EB46615-FB5B-4AF7-9948-E96514E4EBEF}" type="pres">
      <dgm:prSet presAssocID="{B9DBE49F-B0E9-4658-B3C5-EE609EDA58B9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9627AC8-F2D4-43C7-ABDD-56A4EB97571C}" type="pres">
      <dgm:prSet presAssocID="{31C37F8C-4103-4976-A0E2-F65855DDC98E}" presName="hierRoot2" presStyleCnt="0">
        <dgm:presLayoutVars>
          <dgm:hierBranch val="init"/>
        </dgm:presLayoutVars>
      </dgm:prSet>
      <dgm:spPr/>
    </dgm:pt>
    <dgm:pt modelId="{1AC83BFA-8BF0-40DF-9913-154180E330B0}" type="pres">
      <dgm:prSet presAssocID="{31C37F8C-4103-4976-A0E2-F65855DDC98E}" presName="rootComposite" presStyleCnt="0"/>
      <dgm:spPr/>
    </dgm:pt>
    <dgm:pt modelId="{66B8E16D-C868-45E1-8496-796116457977}" type="pres">
      <dgm:prSet presAssocID="{31C37F8C-4103-4976-A0E2-F65855DDC98E}" presName="rootText" presStyleLbl="node2" presStyleIdx="2" presStyleCnt="3" custScaleX="109688" custScaleY="2305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1BF23C-6B00-454A-B0BF-33B42A6ABC2D}" type="pres">
      <dgm:prSet presAssocID="{31C37F8C-4103-4976-A0E2-F65855DDC98E}" presName="rootConnector" presStyleLbl="node2" presStyleIdx="2" presStyleCnt="3"/>
      <dgm:spPr/>
      <dgm:t>
        <a:bodyPr/>
        <a:lstStyle/>
        <a:p>
          <a:endParaRPr lang="ru-RU"/>
        </a:p>
      </dgm:t>
    </dgm:pt>
    <dgm:pt modelId="{297BE00B-21E2-4E25-8DA4-B717D530BE98}" type="pres">
      <dgm:prSet presAssocID="{31C37F8C-4103-4976-A0E2-F65855DDC98E}" presName="hierChild4" presStyleCnt="0"/>
      <dgm:spPr/>
    </dgm:pt>
    <dgm:pt modelId="{47AD2CE4-2159-4147-A8EA-AEE97DDC16C3}" type="pres">
      <dgm:prSet presAssocID="{31C37F8C-4103-4976-A0E2-F65855DDC98E}" presName="hierChild5" presStyleCnt="0"/>
      <dgm:spPr/>
    </dgm:pt>
    <dgm:pt modelId="{4063D42D-224D-4E86-8ABF-AB0B3C3F0627}" type="pres">
      <dgm:prSet presAssocID="{CCF432CE-8381-471E-AEEC-A4E21D52579B}" presName="hierChild3" presStyleCnt="0"/>
      <dgm:spPr/>
    </dgm:pt>
  </dgm:ptLst>
  <dgm:cxnLst>
    <dgm:cxn modelId="{5EA4F8C4-E433-4F9E-8DA3-40296B032A2F}" type="presOf" srcId="{47881E1A-6448-429B-B2B1-F3A82403818B}" destId="{AB3155FD-621B-4C41-BB83-3BCA63E4657A}" srcOrd="1" destOrd="0" presId="urn:microsoft.com/office/officeart/2005/8/layout/orgChart1"/>
    <dgm:cxn modelId="{7BFDEE07-C776-454B-8BD5-770D7F2532A5}" srcId="{1D1FEF67-CB1B-4664-9E93-B748A172C27F}" destId="{CCF432CE-8381-471E-AEEC-A4E21D52579B}" srcOrd="0" destOrd="0" parTransId="{7A46977B-DB46-4775-A9C5-B3CC192AEDEA}" sibTransId="{447A6E96-58E1-4C78-8112-D00652946103}"/>
    <dgm:cxn modelId="{D81ACC59-1531-457D-A8DC-74C3349F2738}" srcId="{CCF432CE-8381-471E-AEEC-A4E21D52579B}" destId="{C71DB9C2-BB12-4E9F-A307-30D6B30D1E86}" srcOrd="1" destOrd="0" parTransId="{E18AF830-4BBD-40A7-96A1-BEF98F92A7FA}" sibTransId="{11D06193-8D7D-4149-8DA9-7ACBE4216C8B}"/>
    <dgm:cxn modelId="{54437E4C-41B3-4D96-964B-6BC0AA6E0C30}" type="presOf" srcId="{CCF432CE-8381-471E-AEEC-A4E21D52579B}" destId="{844C5C6E-5987-4696-B066-85D6E1AB0EE6}" srcOrd="0" destOrd="0" presId="urn:microsoft.com/office/officeart/2005/8/layout/orgChart1"/>
    <dgm:cxn modelId="{428AE22E-FA2E-476F-85DA-C1641002A93F}" type="presOf" srcId="{31C37F8C-4103-4976-A0E2-F65855DDC98E}" destId="{0F1BF23C-6B00-454A-B0BF-33B42A6ABC2D}" srcOrd="1" destOrd="0" presId="urn:microsoft.com/office/officeart/2005/8/layout/orgChart1"/>
    <dgm:cxn modelId="{365EB97E-EC06-4B5B-B7E6-D063161E8C85}" srcId="{CCF432CE-8381-471E-AEEC-A4E21D52579B}" destId="{47881E1A-6448-429B-B2B1-F3A82403818B}" srcOrd="0" destOrd="0" parTransId="{008CCAAD-AD7C-44FD-9D6A-E70FE581C162}" sibTransId="{AD2269F1-D641-4744-9AAC-E7B402E15064}"/>
    <dgm:cxn modelId="{B265698D-7146-4885-9F5F-54BFD3930479}" type="presOf" srcId="{C71DB9C2-BB12-4E9F-A307-30D6B30D1E86}" destId="{D51A7AE2-1665-492E-BC83-4A50BF51E1EA}" srcOrd="1" destOrd="0" presId="urn:microsoft.com/office/officeart/2005/8/layout/orgChart1"/>
    <dgm:cxn modelId="{127D0682-9381-4105-9A95-545A87161A88}" type="presOf" srcId="{CCF432CE-8381-471E-AEEC-A4E21D52579B}" destId="{7407E620-AB29-46CB-9A77-70FB4F5D9651}" srcOrd="1" destOrd="0" presId="urn:microsoft.com/office/officeart/2005/8/layout/orgChart1"/>
    <dgm:cxn modelId="{62F986A4-F9DD-49A2-A44C-478046EA4F82}" type="presOf" srcId="{1D1FEF67-CB1B-4664-9E93-B748A172C27F}" destId="{46A90369-DED1-415F-A079-7FAFAD827509}" srcOrd="0" destOrd="0" presId="urn:microsoft.com/office/officeart/2005/8/layout/orgChart1"/>
    <dgm:cxn modelId="{8F9C6BE0-5464-493E-A513-522531BDDB94}" type="presOf" srcId="{E18AF830-4BBD-40A7-96A1-BEF98F92A7FA}" destId="{F6E08C6D-7E1C-4EE3-BE45-E9B926E132E9}" srcOrd="0" destOrd="0" presId="urn:microsoft.com/office/officeart/2005/8/layout/orgChart1"/>
    <dgm:cxn modelId="{99BEB251-A292-4E0E-A1EC-A097F7E5B807}" type="presOf" srcId="{B9DBE49F-B0E9-4658-B3C5-EE609EDA58B9}" destId="{1EB46615-FB5B-4AF7-9948-E96514E4EBEF}" srcOrd="0" destOrd="0" presId="urn:microsoft.com/office/officeart/2005/8/layout/orgChart1"/>
    <dgm:cxn modelId="{E0FFB403-9BD3-497F-AA00-774E67BA457A}" type="presOf" srcId="{C71DB9C2-BB12-4E9F-A307-30D6B30D1E86}" destId="{D047D267-F1EF-4AEF-9E17-23139139526C}" srcOrd="0" destOrd="0" presId="urn:microsoft.com/office/officeart/2005/8/layout/orgChart1"/>
    <dgm:cxn modelId="{A27CD7BD-1AD1-4B0C-92F3-5548CFA79AD9}" type="presOf" srcId="{47881E1A-6448-429B-B2B1-F3A82403818B}" destId="{24058B35-AC8C-4F65-A169-F22D8E5FB4C2}" srcOrd="0" destOrd="0" presId="urn:microsoft.com/office/officeart/2005/8/layout/orgChart1"/>
    <dgm:cxn modelId="{98E447A9-C912-4054-95EF-0A874304387C}" type="presOf" srcId="{31C37F8C-4103-4976-A0E2-F65855DDC98E}" destId="{66B8E16D-C868-45E1-8496-796116457977}" srcOrd="0" destOrd="0" presId="urn:microsoft.com/office/officeart/2005/8/layout/orgChart1"/>
    <dgm:cxn modelId="{FD1DF755-9F9C-4EB9-8B26-FDAF46AA3AB4}" srcId="{CCF432CE-8381-471E-AEEC-A4E21D52579B}" destId="{31C37F8C-4103-4976-A0E2-F65855DDC98E}" srcOrd="2" destOrd="0" parTransId="{B9DBE49F-B0E9-4658-B3C5-EE609EDA58B9}" sibTransId="{C23981BA-AD7A-4A10-BD7E-FF81523B21FF}"/>
    <dgm:cxn modelId="{86E5C2F5-240D-413D-A637-37D9F4D96DBA}" type="presOf" srcId="{008CCAAD-AD7C-44FD-9D6A-E70FE581C162}" destId="{BDB4977D-D862-4568-9805-8B1A061DBF16}" srcOrd="0" destOrd="0" presId="urn:microsoft.com/office/officeart/2005/8/layout/orgChart1"/>
    <dgm:cxn modelId="{2809AF98-EBFC-4B6C-B83A-297F41BBBD70}" type="presParOf" srcId="{46A90369-DED1-415F-A079-7FAFAD827509}" destId="{3CFAE814-A0F7-422D-A8CF-BA6DAB3AA471}" srcOrd="0" destOrd="0" presId="urn:microsoft.com/office/officeart/2005/8/layout/orgChart1"/>
    <dgm:cxn modelId="{D6B81EAF-C956-4266-AAE8-4F8ED95F80D7}" type="presParOf" srcId="{3CFAE814-A0F7-422D-A8CF-BA6DAB3AA471}" destId="{A1216F3F-AD0E-4065-AFFD-8828D2D69E16}" srcOrd="0" destOrd="0" presId="urn:microsoft.com/office/officeart/2005/8/layout/orgChart1"/>
    <dgm:cxn modelId="{70AF7876-433D-4D45-B492-2F22827519EC}" type="presParOf" srcId="{A1216F3F-AD0E-4065-AFFD-8828D2D69E16}" destId="{844C5C6E-5987-4696-B066-85D6E1AB0EE6}" srcOrd="0" destOrd="0" presId="urn:microsoft.com/office/officeart/2005/8/layout/orgChart1"/>
    <dgm:cxn modelId="{FC5F1D84-E028-45BA-9A97-6989B108DC4F}" type="presParOf" srcId="{A1216F3F-AD0E-4065-AFFD-8828D2D69E16}" destId="{7407E620-AB29-46CB-9A77-70FB4F5D9651}" srcOrd="1" destOrd="0" presId="urn:microsoft.com/office/officeart/2005/8/layout/orgChart1"/>
    <dgm:cxn modelId="{99E661DE-A9F9-47BD-A374-6E074485ECDC}" type="presParOf" srcId="{3CFAE814-A0F7-422D-A8CF-BA6DAB3AA471}" destId="{FB5FDBB5-FD3C-4D92-848A-C5FFC8BCAA81}" srcOrd="1" destOrd="0" presId="urn:microsoft.com/office/officeart/2005/8/layout/orgChart1"/>
    <dgm:cxn modelId="{2FEF1401-EFDB-4C2B-BF28-003CAAA32A12}" type="presParOf" srcId="{FB5FDBB5-FD3C-4D92-848A-C5FFC8BCAA81}" destId="{BDB4977D-D862-4568-9805-8B1A061DBF16}" srcOrd="0" destOrd="0" presId="urn:microsoft.com/office/officeart/2005/8/layout/orgChart1"/>
    <dgm:cxn modelId="{16F8870C-79EC-433F-BFFE-111C86BDA192}" type="presParOf" srcId="{FB5FDBB5-FD3C-4D92-848A-C5FFC8BCAA81}" destId="{C730DAFF-C584-4011-A2E1-B78B16D3EBC6}" srcOrd="1" destOrd="0" presId="urn:microsoft.com/office/officeart/2005/8/layout/orgChart1"/>
    <dgm:cxn modelId="{97D52A84-848A-4AAD-AA7E-78BE6D64BB08}" type="presParOf" srcId="{C730DAFF-C584-4011-A2E1-B78B16D3EBC6}" destId="{46CEECDB-9065-4C23-8079-B1F47FC736D8}" srcOrd="0" destOrd="0" presId="urn:microsoft.com/office/officeart/2005/8/layout/orgChart1"/>
    <dgm:cxn modelId="{9B3099FC-CDFB-405C-9D05-683D75A3A0B0}" type="presParOf" srcId="{46CEECDB-9065-4C23-8079-B1F47FC736D8}" destId="{24058B35-AC8C-4F65-A169-F22D8E5FB4C2}" srcOrd="0" destOrd="0" presId="urn:microsoft.com/office/officeart/2005/8/layout/orgChart1"/>
    <dgm:cxn modelId="{B691E913-7BA9-4330-802B-3379305267BD}" type="presParOf" srcId="{46CEECDB-9065-4C23-8079-B1F47FC736D8}" destId="{AB3155FD-621B-4C41-BB83-3BCA63E4657A}" srcOrd="1" destOrd="0" presId="urn:microsoft.com/office/officeart/2005/8/layout/orgChart1"/>
    <dgm:cxn modelId="{D25148DE-B1EF-4B01-9E53-81280424A8D2}" type="presParOf" srcId="{C730DAFF-C584-4011-A2E1-B78B16D3EBC6}" destId="{5B2B66C3-83AA-47FC-BD60-9B649A3EDD99}" srcOrd="1" destOrd="0" presId="urn:microsoft.com/office/officeart/2005/8/layout/orgChart1"/>
    <dgm:cxn modelId="{FC03FF2E-C878-43B6-9244-0EC952021945}" type="presParOf" srcId="{C730DAFF-C584-4011-A2E1-B78B16D3EBC6}" destId="{CADBD577-7785-43C5-BB84-A82E5C8DAF5C}" srcOrd="2" destOrd="0" presId="urn:microsoft.com/office/officeart/2005/8/layout/orgChart1"/>
    <dgm:cxn modelId="{B785A55E-187E-47B1-B033-187D16BFAF76}" type="presParOf" srcId="{FB5FDBB5-FD3C-4D92-848A-C5FFC8BCAA81}" destId="{F6E08C6D-7E1C-4EE3-BE45-E9B926E132E9}" srcOrd="2" destOrd="0" presId="urn:microsoft.com/office/officeart/2005/8/layout/orgChart1"/>
    <dgm:cxn modelId="{3B1090D5-4428-4E02-8A77-18750C0119C3}" type="presParOf" srcId="{FB5FDBB5-FD3C-4D92-848A-C5FFC8BCAA81}" destId="{9AD5D6E3-10C3-4C8B-BF23-7B3878919F55}" srcOrd="3" destOrd="0" presId="urn:microsoft.com/office/officeart/2005/8/layout/orgChart1"/>
    <dgm:cxn modelId="{DE2DB7CF-0EB6-49DE-B0F6-73B6C529D312}" type="presParOf" srcId="{9AD5D6E3-10C3-4C8B-BF23-7B3878919F55}" destId="{A1721EAA-BA6E-4D30-A7EC-19CB59C24800}" srcOrd="0" destOrd="0" presId="urn:microsoft.com/office/officeart/2005/8/layout/orgChart1"/>
    <dgm:cxn modelId="{F6C80387-B6A1-4D1A-AABC-BF482BC99D23}" type="presParOf" srcId="{A1721EAA-BA6E-4D30-A7EC-19CB59C24800}" destId="{D047D267-F1EF-4AEF-9E17-23139139526C}" srcOrd="0" destOrd="0" presId="urn:microsoft.com/office/officeart/2005/8/layout/orgChart1"/>
    <dgm:cxn modelId="{E25DCBEF-420E-42E6-9523-B42A894FD1F1}" type="presParOf" srcId="{A1721EAA-BA6E-4D30-A7EC-19CB59C24800}" destId="{D51A7AE2-1665-492E-BC83-4A50BF51E1EA}" srcOrd="1" destOrd="0" presId="urn:microsoft.com/office/officeart/2005/8/layout/orgChart1"/>
    <dgm:cxn modelId="{85BA2E70-DA9E-4505-8944-0CF7A5987CE5}" type="presParOf" srcId="{9AD5D6E3-10C3-4C8B-BF23-7B3878919F55}" destId="{8EA2E820-286F-4752-8BEE-73D0BEE820FC}" srcOrd="1" destOrd="0" presId="urn:microsoft.com/office/officeart/2005/8/layout/orgChart1"/>
    <dgm:cxn modelId="{98B25C52-B18B-41FF-9B4B-D42CBE5AB14B}" type="presParOf" srcId="{9AD5D6E3-10C3-4C8B-BF23-7B3878919F55}" destId="{36CE3400-7902-4777-95EF-EEAE78301C38}" srcOrd="2" destOrd="0" presId="urn:microsoft.com/office/officeart/2005/8/layout/orgChart1"/>
    <dgm:cxn modelId="{B0C21BAC-087E-4E43-9A0D-43FAFE05034D}" type="presParOf" srcId="{FB5FDBB5-FD3C-4D92-848A-C5FFC8BCAA81}" destId="{1EB46615-FB5B-4AF7-9948-E96514E4EBEF}" srcOrd="4" destOrd="0" presId="urn:microsoft.com/office/officeart/2005/8/layout/orgChart1"/>
    <dgm:cxn modelId="{A2A3A574-EB5B-4920-990B-6F7D7729A6FD}" type="presParOf" srcId="{FB5FDBB5-FD3C-4D92-848A-C5FFC8BCAA81}" destId="{F9627AC8-F2D4-43C7-ABDD-56A4EB97571C}" srcOrd="5" destOrd="0" presId="urn:microsoft.com/office/officeart/2005/8/layout/orgChart1"/>
    <dgm:cxn modelId="{8B0B5636-C958-4693-87F9-2C7741BFC45A}" type="presParOf" srcId="{F9627AC8-F2D4-43C7-ABDD-56A4EB97571C}" destId="{1AC83BFA-8BF0-40DF-9913-154180E330B0}" srcOrd="0" destOrd="0" presId="urn:microsoft.com/office/officeart/2005/8/layout/orgChart1"/>
    <dgm:cxn modelId="{CADE1482-A4D7-4F47-BC47-1DBFD082AB17}" type="presParOf" srcId="{1AC83BFA-8BF0-40DF-9913-154180E330B0}" destId="{66B8E16D-C868-45E1-8496-796116457977}" srcOrd="0" destOrd="0" presId="urn:microsoft.com/office/officeart/2005/8/layout/orgChart1"/>
    <dgm:cxn modelId="{25F553D0-DCDA-4D30-8038-B4244631897B}" type="presParOf" srcId="{1AC83BFA-8BF0-40DF-9913-154180E330B0}" destId="{0F1BF23C-6B00-454A-B0BF-33B42A6ABC2D}" srcOrd="1" destOrd="0" presId="urn:microsoft.com/office/officeart/2005/8/layout/orgChart1"/>
    <dgm:cxn modelId="{BBF8A063-DB7F-4035-874C-06B2804ED878}" type="presParOf" srcId="{F9627AC8-F2D4-43C7-ABDD-56A4EB97571C}" destId="{297BE00B-21E2-4E25-8DA4-B717D530BE98}" srcOrd="1" destOrd="0" presId="urn:microsoft.com/office/officeart/2005/8/layout/orgChart1"/>
    <dgm:cxn modelId="{A571F126-3F02-488D-B52B-AAB93277AEC1}" type="presParOf" srcId="{F9627AC8-F2D4-43C7-ABDD-56A4EB97571C}" destId="{47AD2CE4-2159-4147-A8EA-AEE97DDC16C3}" srcOrd="2" destOrd="0" presId="urn:microsoft.com/office/officeart/2005/8/layout/orgChart1"/>
    <dgm:cxn modelId="{AC9473A0-F720-4E50-8E85-DEB72FB4AA8A}" type="presParOf" srcId="{3CFAE814-A0F7-422D-A8CF-BA6DAB3AA471}" destId="{4063D42D-224D-4E86-8ABF-AB0B3C3F0627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erspektiva2016.edusite.ru/DswMedia/metodicheskierekomendaciichast-1dlyapmpk.pdf" TargetMode="External"/><Relationship Id="rId2" Type="http://schemas.openxmlformats.org/officeDocument/2006/relationships/hyperlink" Target="https://www.litres.ru/evgeniya-polyakova/organizaciya-i-provedenie-ppk-v-doshkolnom-uchrezhdenii/chitat-onlay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ppc.ru/news/21708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428728" y="1428736"/>
            <a:ext cx="7406640" cy="2609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5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Районное</a:t>
            </a:r>
            <a:r>
              <a:rPr kumimoji="0" lang="ru-RU" sz="35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методическое объединение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500" baseline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семинар</a:t>
            </a:r>
            <a:endParaRPr kumimoji="0" lang="ru-RU" sz="350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 психолого-педагогического сопровождения ребенка с ОВЗ </a:t>
            </a:r>
          </a:p>
          <a:p>
            <a:pPr algn="ctr">
              <a:spcBef>
                <a:spcPct val="20000"/>
              </a:spcBef>
            </a:pP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условиях ДОО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428728" y="357166"/>
            <a:ext cx="740664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комбинированного вида №15 «Солнышко»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0760" y="4500570"/>
            <a:ext cx="28850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Разработчик: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учитель-логопед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заместитель заведующего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Ворошилова И.Н.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4" y="5929330"/>
            <a:ext cx="2904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Городской округ город Бор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2020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0"/>
            <a:ext cx="664373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каждой ли образовательной организации должен быть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  <p:pic>
        <p:nvPicPr>
          <p:cNvPr id="27656" name="Picture 8" descr="https://marketing-2b.com/wp-content/uploads/2019/01/eyewearwoman_question_eps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0"/>
            <a:ext cx="1122457" cy="128608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928662" y="785794"/>
            <a:ext cx="70009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создается на базе Организации любого типа независимо от ее организационно-правовой формы приказом руководителя Организации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000100" y="1785926"/>
            <a:ext cx="74295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входит в состав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ППк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2214554"/>
            <a:ext cx="785818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заместитель руководителя Организации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заместитель председателя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(определенный из числа членов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необходимости)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педагог-психолог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учитель-логопед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учитель-дефектолог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социальный педагог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секретарь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(определенный из числа членов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071538" y="4572008"/>
            <a:ext cx="7715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Какой регламент деятельности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ППк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000100" y="4929198"/>
            <a:ext cx="771530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Заседания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ППк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подразделяются на плановые и внеплановые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1000100" y="5357826"/>
            <a:ext cx="82867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является инициатором обращения для обследования на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ППк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1000100" y="5786454"/>
            <a:ext cx="7786742" cy="92333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законные представители)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31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сотрудники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Организации с письменного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согласия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одителей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(законных представителей).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27659" grpId="0" animBg="1"/>
      <p:bldP spid="276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5000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Порядок подготовки и проведения обследования </a:t>
            </a:r>
            <a:r>
              <a:rPr lang="ru-RU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500042"/>
            <a:ext cx="8005026" cy="63579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Секретарь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информирует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членов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 предстоящем заседании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организует подготовку и проведение заседания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Каждый специалист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проводит диагностику ребенка, заполняет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первичный протокол обследования, составляет заключение и разрабатывает рекомендации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консультирует родителей (законных представителей)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заседании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обсуждаются результаты обследования ребенка каждым специалистом, составляется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коллегиальное заключение </a:t>
            </a:r>
            <a:r>
              <a:rPr lang="ru-RU" sz="1800" u="sng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случае, если по итогам первичного консилиума, определяются особенности физического и психологического здоровья, требующие создания специальных условий для получения образования обучающимся, то родителям (законными представителями)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рекомендуется пройти ПМПК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случае, когда ребенок пришел в образовательную организацию, имея заключение ПМПК, специалисты Консилиума и администрация образовательной организации анализируют рекомендации,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обеспечивают рекомендованные специальные образовательные условия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 психолого-педагогического консилиума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протоколируется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Коллегиальное заключение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доводится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до сведения родителей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(законных представителей) и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педагогических работников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работающих с обследованным обучающимся, и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специалистов,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участвующих в его психолого-педагогическом сопровождении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143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Документация </a:t>
            </a:r>
            <a:r>
              <a:rPr lang="ru-RU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642918"/>
            <a:ext cx="8076464" cy="5929354"/>
          </a:xfrm>
        </p:spPr>
        <p:txBody>
          <a:bodyPr>
            <a:normAutofit lnSpcReduction="10000"/>
          </a:bodyPr>
          <a:lstStyle/>
          <a:p>
            <a:pPr marL="425196" indent="-3429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Приказ о создании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утвержденным составом специалистов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25196" indent="-34290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Положение 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График проведения плановых заседаний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учебный год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Журнал учета заседаний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обучающихся, прошедших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Журнал регистрации коллегиальных заключений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Протоколы заседания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Карта развития обучающегося, получающего психолого-педагогическое сопровождение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Журнал направлений обучающихся на ТПМПК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143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Функциональные обязанности специалистов </a:t>
            </a:r>
            <a:r>
              <a:rPr lang="ru-RU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, (в его отсутствие заместитель председателя)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организует деятельность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разрабатывает план работы и график проведения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учебный год;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утверждает повестку дня заседания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ведет заседание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(предоставляет слово членам и приглашенным специалистам на заседании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организует голосование в порядке поступления предложений от членов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ставит в известность родителей (законных представителей) и членов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 необходимости обсуждения проблемы ребенка;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имеет право давать обязательные к исполнению поручения членам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принимает решение об участии в заседаниях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лиц, не являющихся членами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контролирует выполнение решений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621510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Секретарь </a:t>
            </a:r>
            <a:r>
              <a:rPr lang="ru-RU" sz="1800" b="1" u="sng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подготавливает повестку заседания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информирует членов ППК о предстоящем заседании;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подготавливает и в установленном порядке и рассылает председателю и членам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документы, необходимые для работы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ведет Журнал учета заседаний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обучающихся, прошедших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Журнал регистрации коллегиальных заключений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ведет и подписывает протоколы заседаний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Член </a:t>
            </a:r>
            <a:r>
              <a:rPr lang="ru-RU" sz="1800" b="1" u="sng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 (педагог-психолог, учитель-логопед, воспитатель, музыкальный руководитель)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участвует в заседаниях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в выработке коллегиальных решений;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вносит предложения о созыве внеочередного заседания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предложения в повестку дня и по порядку проведения заседания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получает необходимую информацию по вопросам, входящих в компетенцию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выполняет коллегиальные решения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исполняет поручения председателя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подписывает протоколы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коллегиальные заключения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142976" y="0"/>
          <a:ext cx="7786742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64291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условия образования ребенка с ОВЗ</a:t>
            </a:r>
            <a:endParaRPr lang="ru-RU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Материально-техническое обеспечение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-организации пространства, в котором обучается ребенок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-организации режима обучения;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-организации рабочего места ребенка с ОВЗ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-к техническим средствам обеспечения комфорт­ного доступа ребенка к образованию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Психолого-педагогическое обеспечение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-наличие в штатном расписании специалистов психолого-педагогического сопровождения для детей с ОВЗ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-организация психолого-педагогического консилиума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-организация в соответствии с АООП образовательного процесса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Программно-методическое обеспечение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-программа коррекционной работы,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являющася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составной частью  ООП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-адаптированная основная образовательная программа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-индивидуальный план коррекционно-развивающей работы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укомплектованность педагогическими и руководящими работниками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уровень квалификации педагогических и иных работников в области образования детей с ОВЗ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непрерывность профессионального развития педагогических работников в сфере коррекционной (специальной) педагогики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Шипицына Л. М.,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Хилько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 А.,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Галлямова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Ю. С., Демьянчук Р. В., Яковлева Н. Н.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Шбз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Комплексное сопровождение детей дошкольного возраста / Под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ред. проф. Л. 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Шипицыной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СПб.: «Речь», 2003. - 240 с.</a:t>
            </a:r>
          </a:p>
          <a:p>
            <a:pPr lvl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Олтаржевская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Л.Е. и др.Психолого-педагогический консилиум: от Л до Я. Методическое пособие для педагогических работников общеобразовательных организаций.- М.: ПАРАДИГМА, 2016 - 55 с.</a:t>
            </a:r>
          </a:p>
          <a:p>
            <a:pPr lvl="0"/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https://www.litres.ru/evgeniya-polyakova/organizaciya-i-provedenie-ppk-v-doshkolnom-uchrezhdenii/chitat-onlayn/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https://perspektiva2016.edusite.ru/DswMedia/metodicheskierekomendaciichast-1dlyapmpk.pdf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Вебинар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психолого-педагогический консилиум от А до Я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https://gppc.ru/news/21708/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originals/69/8e/58/698e589775b69638d76e0d1a7a90a72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571736" y="214290"/>
            <a:ext cx="528641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с ОВЗ (дети, имеющие недостатки физического и (или) психического развития, подтвержденные заключением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комиссии (ПМПК)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– инвалиды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дети, испытывающие в силу различных причин трудности в освоении основных образовательных программ, развитии, социальной адаптации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https://businessman.ru/static/img/a/3962/235981/242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705350"/>
            <a:ext cx="6667500" cy="21526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rot="16200000">
            <a:off x="-1637825" y="2995092"/>
            <a:ext cx="588039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психолого-педагогического сопровождение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6092611" y="3066531"/>
            <a:ext cx="5278625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формы взаимодействия специалистов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571604" y="2786058"/>
            <a:ext cx="642942" cy="84182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7858148" y="2643182"/>
            <a:ext cx="642942" cy="84182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лнце 6"/>
          <p:cNvSpPr/>
          <p:nvPr/>
        </p:nvSpPr>
        <p:spPr>
          <a:xfrm>
            <a:off x="2786050" y="0"/>
            <a:ext cx="4429156" cy="2857520"/>
          </a:xfrm>
          <a:prstGeom prst="sun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МБДОУ детский сад №15 «Солнышко»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785786" y="1928802"/>
            <a:ext cx="2214578" cy="2143140"/>
          </a:xfrm>
          <a:prstGeom prst="wedgeEllipseCallout">
            <a:avLst>
              <a:gd name="adj1" fmla="val 130292"/>
              <a:gd name="adj2" fmla="val 2993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Старшая группа компенсирующей направленности для детей с ТНР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(15 человек)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4071934" y="3643314"/>
            <a:ext cx="1857388" cy="1714512"/>
          </a:xfrm>
          <a:prstGeom prst="wedgeEllipseCallout">
            <a:avLst>
              <a:gd name="adj1" fmla="val -1140"/>
              <a:gd name="adj2" fmla="val -9658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группы компенсирующей направленности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1142976" y="4643446"/>
            <a:ext cx="2143140" cy="1755656"/>
          </a:xfrm>
          <a:prstGeom prst="wedgeRectCallout">
            <a:avLst>
              <a:gd name="adj1" fmla="val 90620"/>
              <a:gd name="adj2" fmla="val -354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Адаптированная основная образовательная программа для детей с тяжелыми нарушениями речи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6643702" y="4429132"/>
            <a:ext cx="2286016" cy="1857388"/>
          </a:xfrm>
          <a:prstGeom prst="wedgeRectCallout">
            <a:avLst>
              <a:gd name="adj1" fmla="val -84528"/>
              <a:gd name="adj2" fmla="val -27269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учителя - логопеда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 музыкальный руководитель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воспитателя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педагог-психолог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6857952" y="1857364"/>
            <a:ext cx="2286048" cy="2071702"/>
          </a:xfrm>
          <a:prstGeom prst="wedgeEllipseCallout">
            <a:avLst>
              <a:gd name="adj1" fmla="val -126483"/>
              <a:gd name="adj2" fmla="val 36039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Подготовительная группа компенсирующей направленности для детей с ТНР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(17 человек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ds20.detkin-club.ru/images/custom_10/141_5da6b3c0f16f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5111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Нормативные документы</a:t>
            </a:r>
            <a:endParaRPr lang="ru-RU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642918"/>
            <a:ext cx="7719274" cy="5929354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49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4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№273 </a:t>
            </a:r>
            <a:r>
              <a:rPr lang="ru-RU" sz="49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ФЗ от </a:t>
            </a:r>
            <a:r>
              <a:rPr lang="ru-RU" sz="4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ru-RU" sz="49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декабря </a:t>
            </a:r>
            <a:r>
              <a:rPr lang="ru-RU" sz="4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sz="49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 «Об образовании в Российской Федерации», ст. </a:t>
            </a:r>
            <a:r>
              <a:rPr lang="ru-RU" sz="4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79, </a:t>
            </a:r>
            <a:r>
              <a:rPr lang="ru-RU" sz="49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п.З</a:t>
            </a:r>
            <a:endParaRPr lang="ru-RU" sz="49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4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Письмо Министерства образования Российской Федерации от </a:t>
            </a:r>
            <a:r>
              <a:rPr lang="ru-RU" sz="4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27.03.2000 № 27/901-6 </a:t>
            </a:r>
            <a:r>
              <a:rPr lang="ru-RU" sz="4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49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психолого-медико-педагогическом</a:t>
            </a:r>
            <a:r>
              <a:rPr lang="ru-RU" sz="4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консилиуме образовательного учреждения»</a:t>
            </a:r>
          </a:p>
          <a:p>
            <a:pPr>
              <a:buFont typeface="Wingdings" pitchFamily="2" charset="2"/>
              <a:buChar char="q"/>
            </a:pP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49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</a:t>
            </a:r>
            <a:r>
              <a:rPr lang="ru-RU" sz="49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20 сентября 2013 г. N 1082 «</a:t>
            </a:r>
            <a:r>
              <a:rPr lang="ru-RU" sz="49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утверждении Положения о </a:t>
            </a:r>
            <a:r>
              <a:rPr lang="ru-RU" sz="49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49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комиссии»</a:t>
            </a:r>
          </a:p>
          <a:p>
            <a:pPr>
              <a:buNone/>
            </a:pP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Font typeface="Wingdings" pitchFamily="2" charset="2"/>
              <a:buChar char="q"/>
            </a:pPr>
            <a:r>
              <a:rPr lang="ru-RU" sz="49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Письмо Министерства образования Российской Федерации от </a:t>
            </a:r>
            <a:r>
              <a:rPr lang="ru-RU" sz="49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23.05.2016 № ВК- 1074/07 </a:t>
            </a:r>
            <a:r>
              <a:rPr lang="ru-RU" sz="49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совершенствовании деятельности </a:t>
            </a:r>
            <a:r>
              <a:rPr lang="ru-RU" sz="49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психолого-медико-педагогических</a:t>
            </a:r>
            <a:r>
              <a:rPr lang="ru-RU" sz="49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комиссий»</a:t>
            </a:r>
          </a:p>
          <a:p>
            <a:pPr fontAlgn="base">
              <a:buFont typeface="Wingdings" pitchFamily="2" charset="2"/>
              <a:buChar char="q"/>
            </a:pP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просвещения Российской Федерации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от 9 сентября 2019 г. № Р-93 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«Об утверждении примерного положения о психолого-педагогическом консилиуме образовательной организации»</a:t>
            </a:r>
            <a:endParaRPr lang="ru-RU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Локальные нормативные акты</a:t>
            </a:r>
            <a:endParaRPr lang="ru-RU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Устав детского сада</a:t>
            </a:r>
          </a:p>
          <a:p>
            <a:r>
              <a:rPr lang="ru-RU" dirty="0" smtClean="0"/>
              <a:t>- договор между образовательной организацией и родителями (законными представителями)</a:t>
            </a:r>
          </a:p>
          <a:p>
            <a:r>
              <a:rPr lang="ru-RU" dirty="0" smtClean="0"/>
              <a:t>- </a:t>
            </a:r>
            <a:r>
              <a:rPr lang="ru-RU" u="sng" dirty="0" smtClean="0"/>
              <a:t>приказ</a:t>
            </a:r>
            <a:r>
              <a:rPr lang="ru-RU" dirty="0" smtClean="0"/>
              <a:t> заведующего о создании </a:t>
            </a:r>
            <a:r>
              <a:rPr lang="ru-RU" dirty="0" err="1" smtClean="0"/>
              <a:t>ППк</a:t>
            </a:r>
            <a:r>
              <a:rPr lang="ru-RU" dirty="0" smtClean="0"/>
              <a:t> с утверждением состава </a:t>
            </a:r>
            <a:r>
              <a:rPr lang="ru-RU" dirty="0" err="1" smtClean="0"/>
              <a:t>ППк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u="sng" dirty="0" smtClean="0"/>
              <a:t>положение о </a:t>
            </a:r>
            <a:r>
              <a:rPr lang="ru-RU" u="sng" dirty="0" err="1" smtClean="0"/>
              <a:t>ППк</a:t>
            </a:r>
            <a:r>
              <a:rPr lang="ru-RU" dirty="0" smtClean="0"/>
              <a:t>, утвержденное заведующим детского сада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571480"/>
            <a:ext cx="7498080" cy="71438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просвещения Российской Федерации от 9 сентября 2019 г. № Р-93 «Об утверждении примерного положения о психолого-педагогическом консилиуме образовательной организации»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Психолого-педагогический консилиум </a:t>
            </a:r>
            <a:r>
              <a:rPr lang="ru-RU" dirty="0" smtClean="0"/>
              <a:t>(далее - </a:t>
            </a:r>
            <a:r>
              <a:rPr lang="ru-RU" dirty="0" err="1" smtClean="0"/>
              <a:t>ППк</a:t>
            </a:r>
            <a:r>
              <a:rPr lang="ru-RU" dirty="0" smtClean="0"/>
              <a:t>) является одной из </a:t>
            </a:r>
            <a:r>
              <a:rPr lang="ru-RU" u="sng" dirty="0" smtClean="0"/>
              <a:t>форм взаимодействия </a:t>
            </a:r>
            <a:r>
              <a:rPr lang="ru-RU" dirty="0" smtClean="0"/>
              <a:t>руководящих и педагогических работников организации, осуществляющей образовательную деятельность, </a:t>
            </a:r>
            <a:r>
              <a:rPr lang="ru-RU" u="sng" dirty="0" smtClean="0"/>
              <a:t>с целью создания оптимальных условий</a:t>
            </a:r>
            <a:r>
              <a:rPr lang="ru-RU" dirty="0" smtClean="0"/>
              <a:t> обучения, развития, социализации и адаптации обучающихся посредством </a:t>
            </a:r>
            <a:r>
              <a:rPr lang="ru-RU" u="sng" dirty="0" smtClean="0"/>
              <a:t>психолого-педагогического сопровождения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трудностей в освоении образовательных программ, особенностей в развитии, социальной адаптации и поведении обучающихся для последующего принятия решений об организации психолого-педагогического сопровождения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рекомендаций по организации психолого-педагогического сопровождения обучающихся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консультирование участников образовательных отношений по вопросам актуального психофизического состояния и возможностей обучающихся; содержания и оказания им психолого-педагогической помощи, создания специальных условий получения образования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за выполнением рекомендаций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14414" y="571480"/>
            <a:ext cx="7498080" cy="71438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просвещения Российской Федерации от 9 сентября 2019 г. № Р-93 «Об утверждении примерного положения о психолого-педагогическом консилиуме образовательной организации»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857356" y="285728"/>
          <a:ext cx="707236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428604"/>
            <a:ext cx="553998" cy="603542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Направления деятельности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243</TotalTime>
  <Words>1287</Words>
  <PresentationFormat>Экран (4:3)</PresentationFormat>
  <Paragraphs>164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 Муниципальное бюджетное дошкольное образовательное учреждение детский сад комбинированного вида №15 «Солнышко»</vt:lpstr>
      <vt:lpstr>Слайд 2</vt:lpstr>
      <vt:lpstr>Слайд 3</vt:lpstr>
      <vt:lpstr>Слайд 4</vt:lpstr>
      <vt:lpstr>Нормативные документы</vt:lpstr>
      <vt:lpstr>Локальные нормативные акты</vt:lpstr>
      <vt:lpstr>Распоряжение Министерства просвещения Российской Федерации от 9 сентября 2019 г. № Р-93 «Об утверждении примерного положения о психолого-педагогическом консилиуме образовательной организации» </vt:lpstr>
      <vt:lpstr>Распоряжение Министерства просвещения Российской Федерации от 9 сентября 2019 г. № Р-93 «Об утверждении примерного положения о психолого-педагогическом консилиуме образовательной организации» </vt:lpstr>
      <vt:lpstr>Слайд 9</vt:lpstr>
      <vt:lpstr>Слайд 10</vt:lpstr>
      <vt:lpstr>Порядок подготовки и проведения обследования ППк</vt:lpstr>
      <vt:lpstr>Документация ППк</vt:lpstr>
      <vt:lpstr>Функциональные обязанности специалистов ППк</vt:lpstr>
      <vt:lpstr>Слайд 14</vt:lpstr>
      <vt:lpstr>Слайд 15</vt:lpstr>
      <vt:lpstr>условия образования ребенка с ОВЗ</vt:lpstr>
      <vt:lpstr>Литература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Муниципальное бюджетное дошкольное образовательное учреждение детский сад комбинированного вида №15 «Солнышко»</dc:title>
  <dc:creator>HPcomp</dc:creator>
  <cp:lastModifiedBy>DetSad</cp:lastModifiedBy>
  <cp:revision>30</cp:revision>
  <dcterms:created xsi:type="dcterms:W3CDTF">2020-01-20T09:50:15Z</dcterms:created>
  <dcterms:modified xsi:type="dcterms:W3CDTF">2020-01-28T07:33:23Z</dcterms:modified>
</cp:coreProperties>
</file>